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64" r:id="rId7"/>
    <p:sldId id="265" r:id="rId8"/>
    <p:sldId id="266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pos="1519">
          <p15:clr>
            <a:srgbClr val="A4A3A4"/>
          </p15:clr>
        </p15:guide>
        <p15:guide id="3" pos="204">
          <p15:clr>
            <a:srgbClr val="A4A3A4"/>
          </p15:clr>
        </p15:guide>
        <p15:guide id="4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1014" y="96"/>
      </p:cViewPr>
      <p:guideLst>
        <p:guide orient="horz" pos="4110"/>
        <p:guide pos="1519"/>
        <p:guide pos="204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C8CD-C64F-4284-B3E9-D11FA9F601C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9449-96B9-4F4D-A74D-33576459E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1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C8CD-C64F-4284-B3E9-D11FA9F601C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9449-96B9-4F4D-A74D-33576459E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0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C8CD-C64F-4284-B3E9-D11FA9F601C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9449-96B9-4F4D-A74D-33576459E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1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C8CD-C64F-4284-B3E9-D11FA9F601C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9449-96B9-4F4D-A74D-33576459E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99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C8CD-C64F-4284-B3E9-D11FA9F601C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9449-96B9-4F4D-A74D-33576459E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43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C8CD-C64F-4284-B3E9-D11FA9F601C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9449-96B9-4F4D-A74D-33576459E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9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C8CD-C64F-4284-B3E9-D11FA9F601C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9449-96B9-4F4D-A74D-33576459E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5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C8CD-C64F-4284-B3E9-D11FA9F601C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9449-96B9-4F4D-A74D-33576459E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8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C8CD-C64F-4284-B3E9-D11FA9F601C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9449-96B9-4F4D-A74D-33576459E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C8CD-C64F-4284-B3E9-D11FA9F601C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9449-96B9-4F4D-A74D-33576459E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9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C8CD-C64F-4284-B3E9-D11FA9F601C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9449-96B9-4F4D-A74D-33576459E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49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C8CD-C64F-4284-B3E9-D11FA9F601C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9449-96B9-4F4D-A74D-33576459E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8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560" y="2279726"/>
            <a:ext cx="6408890" cy="446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dirty="0" smtClean="0">
                <a:solidFill>
                  <a:schemeClr val="bg1"/>
                </a:solidFill>
                <a:latin typeface="Calibri" pitchFamily="34" charset="0"/>
              </a:rPr>
              <a:t>Организация защищенного электронного </a:t>
            </a:r>
            <a:r>
              <a:rPr lang="ru-RU" altLang="ru-RU" sz="2800" dirty="0">
                <a:solidFill>
                  <a:schemeClr val="bg1"/>
                </a:solidFill>
                <a:latin typeface="Calibri" pitchFamily="34" charset="0"/>
              </a:rPr>
              <a:t>юридически значимого документооборота между </a:t>
            </a:r>
            <a:r>
              <a:rPr lang="ru-RU" altLang="ru-RU" sz="2800" dirty="0" smtClean="0">
                <a:solidFill>
                  <a:schemeClr val="bg1"/>
                </a:solidFill>
                <a:latin typeface="Calibri" pitchFamily="34" charset="0"/>
              </a:rPr>
              <a:t>органами Гостехнадзора и </a:t>
            </a:r>
            <a:r>
              <a:rPr lang="ru-RU" altLang="ru-RU" sz="2800" dirty="0">
                <a:solidFill>
                  <a:schemeClr val="bg1"/>
                </a:solidFill>
                <a:latin typeface="Calibri" pitchFamily="34" charset="0"/>
              </a:rPr>
              <a:t>образовательными учреждениями</a:t>
            </a:r>
            <a:endParaRPr lang="en-US" altLang="ru-RU" sz="800" dirty="0"/>
          </a:p>
          <a:p>
            <a:pPr>
              <a:lnSpc>
                <a:spcPct val="90000"/>
              </a:lnSpc>
              <a:spcBef>
                <a:spcPts val="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ru-RU" sz="300" b="1" dirty="0" smtClean="0">
              <a:latin typeface="Calibri" pitchFamily="34" charset="0"/>
              <a:ea typeface="Microsoft YaHei" pitchFamily="34" charset="-122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400" dirty="0" smtClean="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rPr>
              <a:t>А.А. Субботин – Технический директор АО «КОМИТА»</a:t>
            </a:r>
            <a:endParaRPr lang="en-US" altLang="ru-RU" sz="1400" dirty="0" smtClean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000" dirty="0" smtClean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10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ru-RU" sz="10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ru-RU" sz="1000" dirty="0" smtClean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ru-RU" sz="10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ru-RU" sz="10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ru-RU" sz="1000" dirty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ru-RU" sz="1000" dirty="0" smtClean="0">
              <a:solidFill>
                <a:schemeClr val="bg1"/>
              </a:solidFill>
              <a:latin typeface="Calibri" pitchFamily="34" charset="0"/>
              <a:ea typeface="Microsoft YaHei" pitchFamily="34" charset="-122"/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Microsoft YaHei" pitchFamily="34" charset="-122"/>
              </a:rPr>
              <a:t>20</a:t>
            </a:r>
            <a:r>
              <a:rPr lang="en-US" alt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Microsoft YaHei" pitchFamily="34" charset="-122"/>
              </a:rPr>
              <a:t>20</a:t>
            </a:r>
            <a:r>
              <a:rPr lang="ru-RU" alt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Microsoft YaHei" pitchFamily="34" charset="-122"/>
              </a:rPr>
              <a:t>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9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50013"/>
            <a:ext cx="91408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600650" y="209561"/>
            <a:ext cx="6287763" cy="39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B0F0"/>
                </a:solidFill>
              </a:rPr>
              <a:t>Контактная информация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277733" y="1372036"/>
            <a:ext cx="515007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3375" indent="-1571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ru-RU" altLang="ru-RU" sz="2400" dirty="0" smtClean="0">
                <a:solidFill>
                  <a:srgbClr val="0F5CB1"/>
                </a:solidFill>
              </a:rPr>
              <a:t>Акционерное общество «Комита»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ru-RU" altLang="ru-RU" sz="2400" dirty="0" smtClean="0">
                <a:solidFill>
                  <a:srgbClr val="0F5CB1"/>
                </a:solidFill>
              </a:rPr>
              <a:t>8 (812) 578-01-96</a:t>
            </a:r>
            <a:endParaRPr lang="en-US" altLang="ru-RU" sz="2400" dirty="0" smtClean="0">
              <a:solidFill>
                <a:srgbClr val="0F5CB1"/>
              </a:solidFill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ru-RU" sz="2400" dirty="0" smtClean="0">
                <a:solidFill>
                  <a:srgbClr val="0F5CB1"/>
                </a:solidFill>
              </a:rPr>
              <a:t>www.comita.ru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ru-RU" altLang="ru-RU" sz="2400" dirty="0" smtClean="0">
                <a:solidFill>
                  <a:srgbClr val="0F5CB1"/>
                </a:solidFill>
              </a:rPr>
              <a:t>5780196</a:t>
            </a:r>
            <a:r>
              <a:rPr lang="en-US" altLang="ru-RU" sz="2400" dirty="0" smtClean="0">
                <a:solidFill>
                  <a:srgbClr val="0F5CB1"/>
                </a:solidFill>
              </a:rPr>
              <a:t>@comita.ru</a:t>
            </a:r>
            <a:endParaRPr lang="ru-RU" altLang="ru-RU" sz="2400" dirty="0">
              <a:solidFill>
                <a:srgbClr val="0F5CB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-1" r="70825"/>
          <a:stretch/>
        </p:blipFill>
        <p:spPr>
          <a:xfrm>
            <a:off x="3995920" y="2276840"/>
            <a:ext cx="1620000" cy="1771429"/>
          </a:xfrm>
          <a:prstGeom prst="rect">
            <a:avLst/>
          </a:prstGeom>
        </p:spPr>
      </p:pic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6216650" y="4149100"/>
            <a:ext cx="26717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>www.comita.ru </a:t>
            </a:r>
            <a:endParaRPr lang="ru-RU" altLang="ru-RU" dirty="0">
              <a:solidFill>
                <a:srgbClr val="0F5CB1"/>
              </a:solidFill>
              <a:latin typeface="Calibri" panose="020F050202020403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>  www.nwudc.ru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>www.atcom.spb.ru</a:t>
            </a:r>
            <a: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/>
            </a:r>
            <a:b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>etp.comita.ru</a:t>
            </a:r>
            <a:endParaRPr lang="en-US" altLang="ru-RU" dirty="0">
              <a:solidFill>
                <a:srgbClr val="0F5CB1"/>
              </a:solidFill>
              <a:latin typeface="Calibri" panose="020F050202020403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>ppk-tender.ru</a:t>
            </a:r>
            <a: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/>
            </a:r>
            <a:b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>market.comita.ru</a:t>
            </a:r>
            <a:endParaRPr lang="en-US" altLang="ru-RU" dirty="0">
              <a:solidFill>
                <a:srgbClr val="0F5CB1"/>
              </a:solidFill>
              <a:latin typeface="Calibri" panose="020F050202020403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>eshoprzd.ru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783999" y="3933070"/>
            <a:ext cx="3308351" cy="781050"/>
            <a:chOff x="3169491" y="4745689"/>
            <a:chExt cx="3308351" cy="781050"/>
          </a:xfrm>
        </p:grpSpPr>
        <p:sp>
          <p:nvSpPr>
            <p:cNvPr id="7" name="Прямоугольник 2"/>
            <p:cNvSpPr>
              <a:spLocks noChangeArrowheads="1"/>
            </p:cNvSpPr>
            <p:nvPr/>
          </p:nvSpPr>
          <p:spPr bwMode="auto">
            <a:xfrm>
              <a:off x="3169491" y="4905231"/>
              <a:ext cx="3308351" cy="46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altLang="ru-RU" sz="2400" dirty="0">
                  <a:solidFill>
                    <a:srgbClr val="0F5CB1"/>
                  </a:solidFill>
                  <a:latin typeface="Calibri" panose="020F0502020204030204" pitchFamily="34" charset="0"/>
                </a:rPr>
                <a:t> Я работаю                на:</a:t>
              </a:r>
            </a:p>
          </p:txBody>
        </p:sp>
        <p:pic>
          <p:nvPicPr>
            <p:cNvPr id="1029" name="Рисунок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7820" y="4745689"/>
              <a:ext cx="961263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5219690" y="2699521"/>
            <a:ext cx="3600501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3375" indent="-1571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2400" dirty="0" smtClean="0">
                <a:solidFill>
                  <a:srgbClr val="0F5CB1"/>
                </a:solidFill>
              </a:rPr>
              <a:t>   Интерактивный робот «Виртуальный ассистент»</a:t>
            </a:r>
            <a:endParaRPr lang="ru-RU" altLang="ru-RU" sz="2400" dirty="0">
              <a:solidFill>
                <a:srgbClr val="0F5C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50013"/>
            <a:ext cx="91408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1"/>
          <p:cNvSpPr>
            <a:spLocks noChangeArrowheads="1"/>
          </p:cNvSpPr>
          <p:nvPr/>
        </p:nvSpPr>
        <p:spPr bwMode="auto">
          <a:xfrm>
            <a:off x="755470" y="1268700"/>
            <a:ext cx="8551864" cy="158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03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b="1" dirty="0">
                <a:solidFill>
                  <a:srgbClr val="0F5CB1"/>
                </a:solidFill>
              </a:rPr>
              <a:t>«СЭД ГТН» </a:t>
            </a:r>
            <a:r>
              <a:rPr lang="ru-RU" altLang="ru-RU" sz="1800" dirty="0">
                <a:solidFill>
                  <a:srgbClr val="0F5CB1"/>
                </a:solidFill>
              </a:rPr>
              <a:t>– система электронного документооборота, обеспечивающая защищенный юридически значимый электронный документооборот между образовательными учреждениями, проводящими обучение кандидатов на получение удостоверения тракториста-машиниста (тракториста) на право управления самоходными машинами, и органами Гостехнадзора </a:t>
            </a:r>
            <a:r>
              <a:rPr lang="ru-RU" altLang="ru-RU" sz="1800" dirty="0">
                <a:solidFill>
                  <a:schemeClr val="bg1"/>
                </a:solidFill>
              </a:rPr>
              <a:t/>
            </a:r>
            <a:br>
              <a:rPr lang="ru-RU" altLang="ru-RU" sz="1800" dirty="0">
                <a:solidFill>
                  <a:schemeClr val="bg1"/>
                </a:solidFill>
              </a:rPr>
            </a:br>
            <a:endParaRPr lang="ru-RU" altLang="ru-RU" sz="18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22"/>
          <p:cNvSpPr>
            <a:spLocks noChangeArrowheads="1"/>
          </p:cNvSpPr>
          <p:nvPr/>
        </p:nvSpPr>
        <p:spPr bwMode="auto">
          <a:xfrm>
            <a:off x="768610" y="2636890"/>
            <a:ext cx="805198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03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b="1" dirty="0">
                <a:solidFill>
                  <a:srgbClr val="0F5CB1"/>
                </a:solidFill>
              </a:rPr>
              <a:t>АИС «ДОПУСК ГТН» </a:t>
            </a:r>
            <a:r>
              <a:rPr lang="ru-RU" altLang="ru-RU" sz="1800" dirty="0">
                <a:solidFill>
                  <a:srgbClr val="0F5CB1"/>
                </a:solidFill>
              </a:rPr>
              <a:t>(Дистанционное Обучение и Подготовка Учащихся </a:t>
            </a:r>
            <a:br>
              <a:rPr lang="ru-RU" altLang="ru-RU" sz="1800" dirty="0">
                <a:solidFill>
                  <a:srgbClr val="0F5CB1"/>
                </a:solidFill>
              </a:rPr>
            </a:br>
            <a:r>
              <a:rPr lang="ru-RU" altLang="ru-RU" sz="1800" dirty="0">
                <a:solidFill>
                  <a:srgbClr val="0F5CB1"/>
                </a:solidFill>
              </a:rPr>
              <a:t>С Контролем знаний) –  автоматизированная информационная система, обеспечивающая теоретическую подготовку квалифицированных кадров в </a:t>
            </a:r>
            <a:r>
              <a:rPr lang="ru-RU" altLang="ru-RU" sz="1800" dirty="0" smtClean="0">
                <a:solidFill>
                  <a:srgbClr val="0F5CB1"/>
                </a:solidFill>
              </a:rPr>
              <a:t>области </a:t>
            </a:r>
            <a:r>
              <a:rPr lang="ru-RU" altLang="ru-RU" sz="1800" dirty="0">
                <a:solidFill>
                  <a:srgbClr val="0F5CB1"/>
                </a:solidFill>
              </a:rPr>
              <a:t>управления самоходными машинами, прием теоретических экзаменов </a:t>
            </a:r>
            <a:r>
              <a:rPr lang="ru-RU" altLang="ru-RU" sz="1800" dirty="0" smtClean="0">
                <a:solidFill>
                  <a:srgbClr val="0F5CB1"/>
                </a:solidFill>
              </a:rPr>
              <a:t>и </a:t>
            </a:r>
            <a:r>
              <a:rPr lang="ru-RU" altLang="ru-RU" sz="1800" dirty="0">
                <a:solidFill>
                  <a:srgbClr val="0F5CB1"/>
                </a:solidFill>
              </a:rPr>
              <a:t>учет результатов практического экзамена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50" y="4979541"/>
            <a:ext cx="181768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4894520"/>
            <a:ext cx="29337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600650" y="209561"/>
            <a:ext cx="6287763" cy="68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Информационные системы </a:t>
            </a:r>
            <a:r>
              <a:rPr lang="ru-RU" altLang="ru-RU" sz="2400" b="1" dirty="0" smtClean="0">
                <a:solidFill>
                  <a:srgbClr val="00B0F0"/>
                </a:solidFill>
              </a:rPr>
              <a:t>дистанционного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B0F0"/>
                </a:solidFill>
              </a:rPr>
              <a:t>взаимодействия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077090"/>
            <a:ext cx="9131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  <a:t>Обе информационные системы работают в соответствии с Методическими рекомендациями по приему экзаменов на право управления самоходными машинами Минсельхоза России</a:t>
            </a:r>
            <a:endParaRPr lang="ru-RU" altLang="ru-RU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33" name="Picture 7" descr="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540" y="4919216"/>
            <a:ext cx="23114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5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Облако 58"/>
          <p:cNvSpPr/>
          <p:nvPr/>
        </p:nvSpPr>
        <p:spPr bwMode="auto">
          <a:xfrm>
            <a:off x="241670" y="1196318"/>
            <a:ext cx="8785225" cy="152241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Облако 33"/>
          <p:cNvSpPr/>
          <p:nvPr/>
        </p:nvSpPr>
        <p:spPr bwMode="auto">
          <a:xfrm>
            <a:off x="2482056" y="2820987"/>
            <a:ext cx="3952875" cy="144145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Облако 34"/>
          <p:cNvSpPr/>
          <p:nvPr/>
        </p:nvSpPr>
        <p:spPr bwMode="auto">
          <a:xfrm>
            <a:off x="104362" y="4569695"/>
            <a:ext cx="2613025" cy="136048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037594" y="1557336"/>
            <a:ext cx="1776413" cy="576263"/>
          </a:xfrm>
          <a:prstGeom prst="roundRect">
            <a:avLst>
              <a:gd name="adj" fmla="val 8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Tahoma" pitchFamily="34" charset="0"/>
              </a:rPr>
              <a:t>Сервер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Tahoma" pitchFamily="34" charset="0"/>
              </a:rPr>
              <a:t>«СЭД ГТН»</a:t>
            </a:r>
          </a:p>
        </p:txBody>
      </p:sp>
      <p:sp>
        <p:nvSpPr>
          <p:cNvPr id="37" name="Двойная стрелка влево/вправо 36"/>
          <p:cNvSpPr/>
          <p:nvPr/>
        </p:nvSpPr>
        <p:spPr>
          <a:xfrm rot="19765665">
            <a:off x="2345150" y="4249507"/>
            <a:ext cx="900640" cy="267624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Двойная стрелка влево/вправо 37"/>
          <p:cNvSpPr/>
          <p:nvPr/>
        </p:nvSpPr>
        <p:spPr>
          <a:xfrm rot="2121146">
            <a:off x="5685689" y="4152595"/>
            <a:ext cx="842794" cy="219685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9" name="Picture 60" descr="protect 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7912" y="4098810"/>
            <a:ext cx="452248" cy="40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0" name="Picture 60" descr="protect 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0494" y="4000864"/>
            <a:ext cx="455612" cy="40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395" y="1287462"/>
            <a:ext cx="1404938" cy="8461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Облако 41"/>
          <p:cNvSpPr/>
          <p:nvPr/>
        </p:nvSpPr>
        <p:spPr bwMode="auto">
          <a:xfrm>
            <a:off x="5564235" y="4446664"/>
            <a:ext cx="3240088" cy="136048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80135" y="4795914"/>
            <a:ext cx="21828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  <a:t>Образовательные учреждения</a:t>
            </a:r>
          </a:p>
        </p:txBody>
      </p:sp>
      <p:pic>
        <p:nvPicPr>
          <p:cNvPr id="44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6335" y="4672190"/>
            <a:ext cx="630238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431140" y="4895925"/>
            <a:ext cx="17970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  <a:t>    Органы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  <a:t>Гостехнадзора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16238" y="3081338"/>
            <a:ext cx="30305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  <a:t>Защищенные каналы через сеть Интернет</a:t>
            </a:r>
          </a:p>
        </p:txBody>
      </p:sp>
      <p:pic>
        <p:nvPicPr>
          <p:cNvPr id="47" name="Рисунок 5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6550" y="3668713"/>
            <a:ext cx="62388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5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0757" y="4431704"/>
            <a:ext cx="18589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6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02623" y="4640339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Скругленный прямоугольник 49"/>
          <p:cNvSpPr/>
          <p:nvPr/>
        </p:nvSpPr>
        <p:spPr>
          <a:xfrm>
            <a:off x="6551530" y="1557993"/>
            <a:ext cx="1776413" cy="576263"/>
          </a:xfrm>
          <a:prstGeom prst="roundRect">
            <a:avLst>
              <a:gd name="adj" fmla="val 8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Tahoma" pitchFamily="34" charset="0"/>
              </a:rPr>
              <a:t>Сервер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ru-RU" b="1" dirty="0">
                <a:solidFill>
                  <a:schemeClr val="bg1"/>
                </a:solidFill>
                <a:latin typeface="+mj-lt"/>
                <a:cs typeface="Tahoma" pitchFamily="34" charset="0"/>
              </a:rPr>
              <a:t>АИС «ДОПУСК»</a:t>
            </a:r>
          </a:p>
        </p:txBody>
      </p:sp>
      <p:pic>
        <p:nvPicPr>
          <p:cNvPr id="51" name="Picture 6" descr="custom_icon_smal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1530" y="2688335"/>
            <a:ext cx="210026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8" descr="cryptopro_log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6514" y="3271962"/>
            <a:ext cx="21050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4458494" y="2040731"/>
            <a:ext cx="230505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  <a:t>Оператор системы</a:t>
            </a:r>
          </a:p>
        </p:txBody>
      </p:sp>
      <p:sp>
        <p:nvSpPr>
          <p:cNvPr id="54" name="Двойная стрелка влево/вправо 53"/>
          <p:cNvSpPr/>
          <p:nvPr/>
        </p:nvSpPr>
        <p:spPr>
          <a:xfrm rot="16200000">
            <a:off x="4038600" y="2505075"/>
            <a:ext cx="755650" cy="2286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5" name="Picture 60" descr="protect r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9678" y="2417762"/>
            <a:ext cx="424605" cy="40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6" name="TextBox 55"/>
          <p:cNvSpPr txBox="1"/>
          <p:nvPr/>
        </p:nvSpPr>
        <p:spPr>
          <a:xfrm>
            <a:off x="3449285" y="4404089"/>
            <a:ext cx="30305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  <a:t>УКЭП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00650" y="209561"/>
            <a:ext cx="6287763" cy="39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B0F0"/>
                </a:solidFill>
              </a:rPr>
              <a:t>Базовая архитектура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9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00650" y="209561"/>
            <a:ext cx="6287763" cy="39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B0F0"/>
                </a:solidFill>
              </a:rPr>
              <a:t>Защита персональных данных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78622" y="987945"/>
            <a:ext cx="4611687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bg1"/>
                </a:solidFill>
                <a:latin typeface="+mn-lt"/>
                <a:cs typeface="+mn-cs"/>
              </a:rPr>
              <a:t>     </a:t>
            </a:r>
          </a:p>
          <a:p>
            <a:pPr marL="342900" lvl="1" indent="-25558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>Используются только сертифицированные </a:t>
            </a:r>
            <a:r>
              <a:rPr lang="en-US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/>
            </a:r>
            <a:br>
              <a:rPr lang="en-US" altLang="ru-RU" dirty="0">
                <a:solidFill>
                  <a:srgbClr val="0F5CB1"/>
                </a:solidFill>
                <a:latin typeface="Calibri" panose="020F0502020204030204" pitchFamily="34" charset="0"/>
              </a:rPr>
            </a:br>
            <a:r>
              <a:rPr lang="ru-RU" altLang="ru-RU" b="1" dirty="0">
                <a:solidFill>
                  <a:srgbClr val="0F5CB1"/>
                </a:solidFill>
                <a:latin typeface="Calibri" panose="020F0502020204030204" pitchFamily="34" charset="0"/>
              </a:rPr>
              <a:t>ФСБ России </a:t>
            </a:r>
            <a: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>и </a:t>
            </a:r>
            <a:r>
              <a:rPr lang="ru-RU" altLang="ru-RU" b="1" dirty="0">
                <a:solidFill>
                  <a:srgbClr val="0F5CB1"/>
                </a:solidFill>
                <a:latin typeface="Calibri" panose="020F0502020204030204" pitchFamily="34" charset="0"/>
              </a:rPr>
              <a:t>ФСТЭК России </a:t>
            </a:r>
            <a:r>
              <a:rPr lang="en-US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/>
            </a:r>
            <a:br>
              <a:rPr lang="en-US" altLang="ru-RU" dirty="0">
                <a:solidFill>
                  <a:srgbClr val="0F5CB1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>средства защиты информации</a:t>
            </a:r>
          </a:p>
          <a:p>
            <a:pPr marL="342900" lvl="1" indent="-3429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altLang="ru-RU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lvl="1" indent="-25558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>Выполнены все требования</a:t>
            </a:r>
            <a:b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</a:br>
            <a: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>по защите персональных данных в соответствии с 152-ФЗ «О персональных данных»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30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345" y="1392088"/>
            <a:ext cx="108743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670" y="1320650"/>
            <a:ext cx="14954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22"/>
          <p:cNvSpPr txBox="1">
            <a:spLocks noChangeArrowheads="1"/>
          </p:cNvSpPr>
          <p:nvPr/>
        </p:nvSpPr>
        <p:spPr bwMode="auto">
          <a:xfrm>
            <a:off x="533709" y="3861060"/>
            <a:ext cx="60626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>Юридическая значимость обрабатываемых в </a:t>
            </a:r>
            <a:r>
              <a:rPr lang="ru-RU" altLang="ru-RU" b="1" dirty="0">
                <a:solidFill>
                  <a:srgbClr val="0F5CB1"/>
                </a:solidFill>
                <a:latin typeface="Calibri" panose="020F0502020204030204" pitchFamily="34" charset="0"/>
              </a:rPr>
              <a:t>СЭД ГТН</a:t>
            </a:r>
            <a:r>
              <a:rPr lang="ru-RU" altLang="ru-RU" b="1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ru-RU" altLang="ru-RU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>и </a:t>
            </a:r>
            <a:r>
              <a:rPr lang="ru-RU" altLang="ru-RU" b="1" dirty="0">
                <a:solidFill>
                  <a:srgbClr val="0F5CB1"/>
                </a:solidFill>
                <a:latin typeface="Calibri" panose="020F0502020204030204" pitchFamily="34" charset="0"/>
              </a:rPr>
              <a:t>АИС «ДОПУСК ГТН» </a:t>
            </a:r>
            <a: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>электронных документов, а также конфиденциальность всей передаваемой по открытым каналам информации, обеспечивается путем использования сертифицированных ФСБ России средств криптографической защиты информации, в том числе, бесплатного </a:t>
            </a:r>
            <a:r>
              <a:rPr lang="ru-RU" altLang="ru-RU" dirty="0" err="1">
                <a:solidFill>
                  <a:srgbClr val="0F5CB1"/>
                </a:solidFill>
                <a:latin typeface="Calibri" panose="020F0502020204030204" pitchFamily="34" charset="0"/>
              </a:rPr>
              <a:t>ViPNet</a:t>
            </a:r>
            <a:r>
              <a:rPr lang="ru-RU" altLang="ru-RU" dirty="0">
                <a:solidFill>
                  <a:srgbClr val="0F5CB1"/>
                </a:solidFill>
                <a:latin typeface="Calibri" panose="020F0502020204030204" pitchFamily="34" charset="0"/>
              </a:rPr>
              <a:t> CSP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58" name="Рисунок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9247" y="4077090"/>
            <a:ext cx="18589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95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50013"/>
            <a:ext cx="91408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600650" y="209561"/>
            <a:ext cx="6287763" cy="39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B0F0"/>
                </a:solidFill>
              </a:rPr>
              <a:t>Возможности СЭД ГТН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pic>
        <p:nvPicPr>
          <p:cNvPr id="11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50013"/>
            <a:ext cx="91582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134938" y="1835150"/>
            <a:ext cx="8874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1800">
              <a:solidFill>
                <a:srgbClr val="0F5CB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1800">
              <a:solidFill>
                <a:srgbClr val="0F5CB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440" y="1124680"/>
            <a:ext cx="6970712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  <a:t>СЭД ГТН обеспечивает обмен следующими</a:t>
            </a:r>
            <a:b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</a:b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  <a:t>электронными документами:</a:t>
            </a:r>
          </a:p>
        </p:txBody>
      </p:sp>
      <p:sp>
        <p:nvSpPr>
          <p:cNvPr id="14" name="Прямоугольник 25"/>
          <p:cNvSpPr>
            <a:spLocks noChangeArrowheads="1"/>
          </p:cNvSpPr>
          <p:nvPr/>
        </p:nvSpPr>
        <p:spPr bwMode="auto">
          <a:xfrm>
            <a:off x="358601" y="1772770"/>
            <a:ext cx="8606009" cy="427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600" dirty="0">
                <a:solidFill>
                  <a:srgbClr val="0F5CB1"/>
                </a:solidFill>
              </a:rPr>
              <a:t>• </a:t>
            </a:r>
            <a:r>
              <a:rPr lang="ru-RU" altLang="ru-RU" sz="1600" b="1" dirty="0">
                <a:solidFill>
                  <a:srgbClr val="0F5CB1"/>
                </a:solidFill>
              </a:rPr>
              <a:t>Список регистрации группы </a:t>
            </a:r>
            <a:r>
              <a:rPr lang="ru-RU" altLang="ru-RU" sz="1600" dirty="0">
                <a:solidFill>
                  <a:srgbClr val="0F5CB1"/>
                </a:solidFill>
              </a:rPr>
              <a:t>учащихся с приложением карточек учащихся и автоматической проверкой перечня обязательных документов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600" dirty="0">
                <a:solidFill>
                  <a:srgbClr val="0F5CB1"/>
                </a:solidFill>
              </a:rPr>
              <a:t>• </a:t>
            </a:r>
            <a:r>
              <a:rPr lang="ru-RU" altLang="ru-RU" sz="1600" b="1" dirty="0">
                <a:solidFill>
                  <a:srgbClr val="0F5CB1"/>
                </a:solidFill>
              </a:rPr>
              <a:t>Извещение о приеме списка регистрации группы </a:t>
            </a:r>
            <a:r>
              <a:rPr lang="ru-RU" altLang="ru-RU" sz="1600" dirty="0">
                <a:solidFill>
                  <a:srgbClr val="0F5CB1"/>
                </a:solidFill>
              </a:rPr>
              <a:t>органом Г</a:t>
            </a:r>
            <a:r>
              <a:rPr lang="ru-RU" altLang="ru-RU" sz="1600" dirty="0" smtClean="0">
                <a:solidFill>
                  <a:srgbClr val="0F5CB1"/>
                </a:solidFill>
              </a:rPr>
              <a:t>остехнадзора </a:t>
            </a:r>
            <a:r>
              <a:rPr lang="ru-RU" altLang="ru-RU" sz="1600" dirty="0">
                <a:solidFill>
                  <a:srgbClr val="0F5CB1"/>
                </a:solidFill>
              </a:rPr>
              <a:t>с указанием даты проведения экзамена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600" dirty="0">
                <a:solidFill>
                  <a:srgbClr val="0F5CB1"/>
                </a:solidFill>
              </a:rPr>
              <a:t>• </a:t>
            </a:r>
            <a:r>
              <a:rPr lang="ru-RU" altLang="ru-RU" sz="1600" b="1" dirty="0">
                <a:solidFill>
                  <a:srgbClr val="0F5CB1"/>
                </a:solidFill>
              </a:rPr>
              <a:t>Извещение об отклонении списка регистрации группы</a:t>
            </a:r>
            <a:r>
              <a:rPr lang="ru-RU" altLang="ru-RU" sz="1600" dirty="0">
                <a:solidFill>
                  <a:srgbClr val="0F5CB1"/>
                </a:solidFill>
              </a:rPr>
              <a:t> с указанием причины отклонения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600" dirty="0">
                <a:solidFill>
                  <a:srgbClr val="0F5CB1"/>
                </a:solidFill>
              </a:rPr>
              <a:t>• </a:t>
            </a:r>
            <a:r>
              <a:rPr lang="ru-RU" altLang="ru-RU" sz="1600" b="1" dirty="0">
                <a:solidFill>
                  <a:srgbClr val="0F5CB1"/>
                </a:solidFill>
              </a:rPr>
              <a:t>Лист учета вождения самоходной машины </a:t>
            </a:r>
            <a:r>
              <a:rPr lang="ru-RU" altLang="ru-RU" sz="1600" dirty="0">
                <a:solidFill>
                  <a:srgbClr val="0F5CB1"/>
                </a:solidFill>
              </a:rPr>
              <a:t>с автоматическим контролем допуска кандидатов к аттестации в </a:t>
            </a:r>
            <a:r>
              <a:rPr lang="ru-RU" altLang="ru-RU" sz="1600" dirty="0" err="1">
                <a:solidFill>
                  <a:srgbClr val="0F5CB1"/>
                </a:solidFill>
              </a:rPr>
              <a:t>Г</a:t>
            </a:r>
            <a:r>
              <a:rPr lang="ru-RU" altLang="ru-RU" sz="1600" dirty="0" err="1" smtClean="0">
                <a:solidFill>
                  <a:srgbClr val="0F5CB1"/>
                </a:solidFill>
              </a:rPr>
              <a:t>остехнадзоре</a:t>
            </a:r>
            <a:r>
              <a:rPr lang="ru-RU" altLang="ru-RU" sz="1600" dirty="0" smtClean="0">
                <a:solidFill>
                  <a:srgbClr val="0F5CB1"/>
                </a:solidFill>
              </a:rPr>
              <a:t> </a:t>
            </a:r>
            <a:r>
              <a:rPr lang="ru-RU" altLang="ru-RU" sz="1600" dirty="0">
                <a:solidFill>
                  <a:srgbClr val="0F5CB1"/>
                </a:solidFill>
              </a:rPr>
              <a:t>по результатам экзаменов в образовательном учреждении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600" dirty="0">
                <a:solidFill>
                  <a:srgbClr val="0F5CB1"/>
                </a:solidFill>
              </a:rPr>
              <a:t>• </a:t>
            </a:r>
            <a:r>
              <a:rPr lang="ru-RU" altLang="ru-RU" sz="1600" b="1" dirty="0">
                <a:solidFill>
                  <a:srgbClr val="0F5CB1"/>
                </a:solidFill>
              </a:rPr>
              <a:t>Экзаменационная ведомость </a:t>
            </a:r>
            <a:r>
              <a:rPr lang="ru-RU" altLang="ru-RU" sz="1600" dirty="0">
                <a:solidFill>
                  <a:srgbClr val="0F5CB1"/>
                </a:solidFill>
              </a:rPr>
              <a:t>образовательного учреждения с результатами экзаменов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600" dirty="0">
                <a:solidFill>
                  <a:srgbClr val="0F5CB1"/>
                </a:solidFill>
              </a:rPr>
              <a:t>• </a:t>
            </a:r>
            <a:r>
              <a:rPr lang="ru-RU" altLang="ru-RU" sz="1600" b="1" dirty="0">
                <a:solidFill>
                  <a:srgbClr val="0F5CB1"/>
                </a:solidFill>
              </a:rPr>
              <a:t>Протокол приема экзаменов </a:t>
            </a:r>
            <a:r>
              <a:rPr lang="ru-RU" altLang="ru-RU" sz="1600" dirty="0">
                <a:solidFill>
                  <a:srgbClr val="0F5CB1"/>
                </a:solidFill>
              </a:rPr>
              <a:t>и</a:t>
            </a:r>
            <a:r>
              <a:rPr lang="ru-RU" altLang="ru-RU" sz="1600" b="1" dirty="0">
                <a:solidFill>
                  <a:srgbClr val="0F5CB1"/>
                </a:solidFill>
              </a:rPr>
              <a:t> Выписки из протокола</a:t>
            </a:r>
            <a:endParaRPr lang="ru-RU" altLang="ru-RU" sz="1600" dirty="0">
              <a:solidFill>
                <a:srgbClr val="0F5CB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600" dirty="0">
                <a:solidFill>
                  <a:srgbClr val="0F5CB1"/>
                </a:solidFill>
              </a:rPr>
              <a:t>• </a:t>
            </a:r>
            <a:r>
              <a:rPr lang="ru-RU" altLang="ru-RU" sz="1600" b="1" dirty="0">
                <a:solidFill>
                  <a:srgbClr val="0F5CB1"/>
                </a:solidFill>
              </a:rPr>
              <a:t>Протокол заседания квалификационной комиссии</a:t>
            </a:r>
            <a:endParaRPr lang="ru-RU" altLang="ru-RU" sz="1600" dirty="0">
              <a:solidFill>
                <a:srgbClr val="0F5CB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600" dirty="0">
                <a:solidFill>
                  <a:srgbClr val="E46C0A"/>
                </a:solidFill>
              </a:rPr>
              <a:t>Все электронные документы подписываются </a:t>
            </a:r>
            <a:r>
              <a:rPr lang="ru-RU" altLang="ru-RU" sz="1600" dirty="0" smtClean="0">
                <a:solidFill>
                  <a:srgbClr val="E46C0A"/>
                </a:solidFill>
              </a:rPr>
              <a:t>усиленной квалифицированной электронной подписью (</a:t>
            </a:r>
            <a:r>
              <a:rPr lang="ru-RU" altLang="ru-RU" sz="1600" b="1" dirty="0" smtClean="0">
                <a:solidFill>
                  <a:srgbClr val="E46C0A"/>
                </a:solidFill>
              </a:rPr>
              <a:t>УКЭП</a:t>
            </a:r>
            <a:r>
              <a:rPr lang="ru-RU" altLang="ru-RU" sz="1600" dirty="0" smtClean="0">
                <a:solidFill>
                  <a:srgbClr val="E46C0A"/>
                </a:solidFill>
              </a:rPr>
              <a:t>). </a:t>
            </a:r>
            <a:r>
              <a:rPr lang="ru-RU" altLang="ru-RU" sz="1600" dirty="0">
                <a:solidFill>
                  <a:srgbClr val="E46C0A"/>
                </a:solidFill>
              </a:rPr>
              <a:t>Вся необходимая информация моментально присылается в электронном виде и является доступной в любой </a:t>
            </a:r>
            <a:r>
              <a:rPr lang="ru-RU" altLang="ru-RU" sz="1600" dirty="0" smtClean="0">
                <a:solidFill>
                  <a:srgbClr val="E46C0A"/>
                </a:solidFill>
              </a:rPr>
              <a:t>момент, но с учетом прав доступа к ней. </a:t>
            </a:r>
            <a:r>
              <a:rPr lang="ru-RU" altLang="ru-RU" sz="1600" dirty="0">
                <a:solidFill>
                  <a:srgbClr val="E46C0A"/>
                </a:solidFill>
              </a:rPr>
              <a:t>Отпадает необходимость возить в орган Г</a:t>
            </a:r>
            <a:r>
              <a:rPr lang="ru-RU" altLang="ru-RU" sz="1600" dirty="0" smtClean="0">
                <a:solidFill>
                  <a:srgbClr val="E46C0A"/>
                </a:solidFill>
              </a:rPr>
              <a:t>остехнадзора </a:t>
            </a:r>
            <a:r>
              <a:rPr lang="ru-RU" altLang="ru-RU" sz="1600" dirty="0">
                <a:solidFill>
                  <a:srgbClr val="E46C0A"/>
                </a:solidFill>
              </a:rPr>
              <a:t>бумажные документы.</a:t>
            </a:r>
          </a:p>
        </p:txBody>
      </p:sp>
      <p:pic>
        <p:nvPicPr>
          <p:cNvPr id="1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60" y="490070"/>
            <a:ext cx="165258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9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600650" y="209561"/>
            <a:ext cx="6287763" cy="68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Основа СЭД - карточки </a:t>
            </a:r>
            <a:r>
              <a:rPr lang="ru-RU" altLang="ru-RU" sz="2400" b="1" dirty="0" smtClean="0">
                <a:solidFill>
                  <a:srgbClr val="00B0F0"/>
                </a:solidFill>
              </a:rPr>
              <a:t>учащихся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B0F0"/>
                </a:solidFill>
              </a:rPr>
              <a:t>(принцип </a:t>
            </a:r>
            <a:r>
              <a:rPr lang="ru-RU" altLang="ru-RU" sz="2400" b="1" dirty="0">
                <a:solidFill>
                  <a:srgbClr val="00B0F0"/>
                </a:solidFill>
              </a:rPr>
              <a:t>однократного ввода)</a:t>
            </a:r>
          </a:p>
        </p:txBody>
      </p:sp>
      <p:pic>
        <p:nvPicPr>
          <p:cNvPr id="9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50013"/>
            <a:ext cx="91424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32555" y="1196690"/>
            <a:ext cx="8874125" cy="516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rgbClr val="0F5CB1"/>
                </a:solidFill>
              </a:rPr>
              <a:t>В карточке учащегося в защищенном виде хранятся следующие персональные данные (с прикреплением электронных образов (сканов) документов):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rgbClr val="E46C0A"/>
                </a:solidFill>
              </a:rPr>
              <a:t>     • </a:t>
            </a:r>
            <a:r>
              <a:rPr lang="ru-RU" altLang="ru-RU" sz="1800" dirty="0" smtClean="0">
                <a:solidFill>
                  <a:srgbClr val="E46C0A"/>
                </a:solidFill>
              </a:rPr>
              <a:t>Данные паспорта или иного документа, удостоверяющего личность</a:t>
            </a:r>
            <a:endParaRPr lang="ru-RU" altLang="ru-RU" sz="1800" dirty="0">
              <a:solidFill>
                <a:srgbClr val="E46C0A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rgbClr val="E46C0A"/>
                </a:solidFill>
              </a:rPr>
              <a:t>     • Адреса регистрации по месту жительства и </a:t>
            </a:r>
            <a:r>
              <a:rPr lang="ru-RU" altLang="ru-RU" sz="1800" dirty="0" smtClean="0">
                <a:solidFill>
                  <a:srgbClr val="E46C0A"/>
                </a:solidFill>
              </a:rPr>
              <a:t>пребывания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1800" dirty="0">
                <a:solidFill>
                  <a:srgbClr val="E46C0A"/>
                </a:solidFill>
              </a:rPr>
              <a:t> </a:t>
            </a:r>
            <a:r>
              <a:rPr lang="ru-RU" altLang="ru-RU" sz="1800" dirty="0" smtClean="0">
                <a:solidFill>
                  <a:srgbClr val="E46C0A"/>
                </a:solidFill>
              </a:rPr>
              <a:t>    • Письменное согласие законных представителей (при необходимости)</a:t>
            </a:r>
            <a:endParaRPr lang="ru-RU" altLang="ru-RU" sz="1800" dirty="0">
              <a:solidFill>
                <a:srgbClr val="E46C0A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rgbClr val="E46C0A"/>
                </a:solidFill>
              </a:rPr>
              <a:t>     • Медицинская справка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rgbClr val="E46C0A"/>
                </a:solidFill>
              </a:rPr>
              <a:t>     • Водительское удостоверение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rgbClr val="E46C0A"/>
                </a:solidFill>
              </a:rPr>
              <a:t>     • Удостоверение тракториста-машиниста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rgbClr val="E46C0A"/>
                </a:solidFill>
              </a:rPr>
              <a:t>     • Свидетельство о прохождении обучения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rgbClr val="E46C0A"/>
                </a:solidFill>
              </a:rPr>
              <a:t>     • Справка о прохождении производственной практики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rgbClr val="E46C0A"/>
                </a:solidFill>
              </a:rPr>
              <a:t>     • Заключение о выполнении пробной квалификационной работы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 smtClean="0">
                <a:solidFill>
                  <a:srgbClr val="0F5CB1"/>
                </a:solidFill>
              </a:rPr>
              <a:t>Данные </a:t>
            </a:r>
            <a:r>
              <a:rPr lang="ru-RU" altLang="ru-RU" sz="1800" dirty="0">
                <a:solidFill>
                  <a:srgbClr val="0F5CB1"/>
                </a:solidFill>
              </a:rPr>
              <a:t>из индивидуальных карт автоматически заносятся в документы: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rgbClr val="0F5CB1"/>
                </a:solidFill>
              </a:rPr>
              <a:t>    </a:t>
            </a:r>
            <a:r>
              <a:rPr lang="ru-RU" altLang="ru-RU" sz="1800" dirty="0">
                <a:solidFill>
                  <a:srgbClr val="E46C0A"/>
                </a:solidFill>
              </a:rPr>
              <a:t> • Список регистрации групп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rgbClr val="E46C0A"/>
                </a:solidFill>
              </a:rPr>
              <a:t>     • Экзаменационная ведомость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rgbClr val="E46C0A"/>
                </a:solidFill>
              </a:rPr>
              <a:t>     • Лист учета вождения самоходной машины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rgbClr val="E46C0A"/>
                </a:solidFill>
              </a:rPr>
              <a:t>     • Экзаменационный лист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rgbClr val="E46C0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98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600650" y="209561"/>
            <a:ext cx="6287763" cy="39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B0F0"/>
                </a:solidFill>
              </a:rPr>
              <a:t>Современные технологии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pic>
        <p:nvPicPr>
          <p:cNvPr id="9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50013"/>
            <a:ext cx="91424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34938" y="1944688"/>
            <a:ext cx="8874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1800">
              <a:solidFill>
                <a:srgbClr val="0F5CB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1800">
              <a:solidFill>
                <a:srgbClr val="0F5CB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713" y="1268700"/>
            <a:ext cx="579596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+mn-cs"/>
              </a:rPr>
              <a:t>В системах СЭД ГТН и АИС «ДОПУСК ГТН» используется технология «тонкого клиента»: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0038" y="2132820"/>
            <a:ext cx="8588375" cy="3544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F5CB1"/>
                </a:solidFill>
                <a:latin typeface="+mn-lt"/>
                <a:cs typeface="+mn-cs"/>
              </a:rPr>
              <a:t>• Для работы требуется только персональный компьютер, подключенный к сети Интернет (при наличии ноутбука можно вести работу из любого места, где есть возможность подключиться к сети Интернет)</a:t>
            </a:r>
          </a:p>
          <a:p>
            <a:pPr marL="176213" indent="-176213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F5CB1"/>
                </a:solidFill>
                <a:latin typeface="+mn-lt"/>
                <a:cs typeface="+mn-cs"/>
              </a:rPr>
              <a:t>• Программное обеспечение обновляется централизованно, что гарантирует всем пользователям всегда одинаковое ПО. Не требуется обновление систем на каждом отдельном рабочем месте</a:t>
            </a:r>
          </a:p>
          <a:p>
            <a:pPr marL="176213" indent="-176213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F5CB1"/>
                </a:solidFill>
                <a:latin typeface="+mn-lt"/>
                <a:cs typeface="+mn-cs"/>
              </a:rPr>
              <a:t>• Централизованное размещение экзаменационных билетов, утвержденных Министерством сельского хозяйства, и любых нормативно-методических документов органов государственной власти обеспечивает всем пользователям возможность их мгновенного использования </a:t>
            </a:r>
          </a:p>
          <a:p>
            <a:pPr marL="176213" indent="-176213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F5CB1"/>
                </a:solidFill>
                <a:latin typeface="+mn-lt"/>
                <a:cs typeface="+mn-cs"/>
              </a:rPr>
              <a:t>• Тесты (экзаменационные билеты) обновляются каждый раз, когда выходят в печати их новые официальные версии</a:t>
            </a:r>
          </a:p>
        </p:txBody>
      </p:sp>
    </p:spTree>
    <p:extLst>
      <p:ext uri="{BB962C8B-B14F-4D97-AF65-F5344CB8AC3E}">
        <p14:creationId xmlns:p14="http://schemas.microsoft.com/office/powerpoint/2010/main" val="25210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600650" y="209561"/>
            <a:ext cx="6287763" cy="39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B0F0"/>
                </a:solidFill>
              </a:rPr>
              <a:t>Прием экзаменов в АИС </a:t>
            </a:r>
            <a:r>
              <a:rPr lang="ru-RU" altLang="ru-RU" sz="2400" b="1" dirty="0">
                <a:solidFill>
                  <a:srgbClr val="00B0F0"/>
                </a:solidFill>
              </a:rPr>
              <a:t>«ДОПУСК ГТН»</a:t>
            </a:r>
          </a:p>
        </p:txBody>
      </p:sp>
      <p:pic>
        <p:nvPicPr>
          <p:cNvPr id="9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50013"/>
            <a:ext cx="91424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34938" y="1944688"/>
            <a:ext cx="8874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1800">
              <a:solidFill>
                <a:srgbClr val="0F5CB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1800">
              <a:solidFill>
                <a:srgbClr val="0F5CB1"/>
              </a:solidFill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-19050" y="2216873"/>
            <a:ext cx="8874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ru-RU" sz="1800">
              <a:solidFill>
                <a:srgbClr val="0F5CB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1800">
              <a:solidFill>
                <a:srgbClr val="0F5CB1"/>
              </a:solidFill>
            </a:endParaRPr>
          </a:p>
        </p:txBody>
      </p:sp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473076" y="1484730"/>
            <a:ext cx="8381999" cy="41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3375" indent="-1571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800" dirty="0">
                <a:solidFill>
                  <a:srgbClr val="0F5CB1"/>
                </a:solidFill>
              </a:rPr>
              <a:t>• Прием теоретических экзаменов </a:t>
            </a:r>
            <a:r>
              <a:rPr lang="ru-RU" altLang="ru-RU" sz="1800" b="1" dirty="0">
                <a:solidFill>
                  <a:srgbClr val="0F5CB1"/>
                </a:solidFill>
              </a:rPr>
              <a:t>на право управления самоходными машинами </a:t>
            </a:r>
            <a:r>
              <a:rPr lang="ru-RU" altLang="ru-RU" sz="1800" dirty="0">
                <a:solidFill>
                  <a:srgbClr val="0F5CB1"/>
                </a:solidFill>
              </a:rPr>
              <a:t>категорий </a:t>
            </a:r>
            <a:r>
              <a:rPr lang="ru-RU" altLang="ru-RU" sz="1800" b="1" dirty="0">
                <a:solidFill>
                  <a:srgbClr val="0F5CB1"/>
                </a:solidFill>
              </a:rPr>
              <a:t>А</a:t>
            </a:r>
            <a:r>
              <a:rPr lang="en-US" altLang="ru-RU" sz="1800" b="1" dirty="0">
                <a:solidFill>
                  <a:srgbClr val="0F5CB1"/>
                </a:solidFill>
              </a:rPr>
              <a:t>I, </a:t>
            </a:r>
            <a:r>
              <a:rPr lang="ru-RU" altLang="ru-RU" sz="1800" b="1" dirty="0">
                <a:solidFill>
                  <a:srgbClr val="0F5CB1"/>
                </a:solidFill>
              </a:rPr>
              <a:t>А</a:t>
            </a:r>
            <a:r>
              <a:rPr lang="en-US" altLang="ru-RU" sz="1800" b="1" dirty="0">
                <a:solidFill>
                  <a:srgbClr val="0F5CB1"/>
                </a:solidFill>
              </a:rPr>
              <a:t>II, </a:t>
            </a:r>
            <a:r>
              <a:rPr lang="ru-RU" altLang="ru-RU" sz="1800" b="1" dirty="0">
                <a:solidFill>
                  <a:srgbClr val="0F5CB1"/>
                </a:solidFill>
              </a:rPr>
              <a:t>А</a:t>
            </a:r>
            <a:r>
              <a:rPr lang="en-US" altLang="ru-RU" sz="1800" b="1" dirty="0">
                <a:solidFill>
                  <a:srgbClr val="0F5CB1"/>
                </a:solidFill>
              </a:rPr>
              <a:t>III, B,</a:t>
            </a:r>
            <a:r>
              <a:rPr lang="ru-RU" altLang="ru-RU" sz="1800" b="1" dirty="0">
                <a:solidFill>
                  <a:srgbClr val="0F5CB1"/>
                </a:solidFill>
              </a:rPr>
              <a:t> </a:t>
            </a:r>
            <a:r>
              <a:rPr lang="en-US" altLang="ru-RU" sz="1800" b="1" dirty="0">
                <a:solidFill>
                  <a:srgbClr val="0F5CB1"/>
                </a:solidFill>
              </a:rPr>
              <a:t>C,</a:t>
            </a:r>
            <a:r>
              <a:rPr lang="ru-RU" altLang="ru-RU" sz="1800" b="1" dirty="0">
                <a:solidFill>
                  <a:srgbClr val="0F5CB1"/>
                </a:solidFill>
              </a:rPr>
              <a:t> </a:t>
            </a:r>
            <a:r>
              <a:rPr lang="en-US" altLang="ru-RU" sz="1800" b="1" dirty="0">
                <a:solidFill>
                  <a:srgbClr val="0F5CB1"/>
                </a:solidFill>
              </a:rPr>
              <a:t>D, E, F </a:t>
            </a:r>
            <a:r>
              <a:rPr lang="ru-RU" altLang="ru-RU" sz="1800" dirty="0">
                <a:solidFill>
                  <a:srgbClr val="0F5CB1"/>
                </a:solidFill>
              </a:rPr>
              <a:t>по утвержденным Министерством сельского хозяйства Российской Федерации экзаменационным билетам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800" dirty="0">
                <a:solidFill>
                  <a:srgbClr val="0F5CB1"/>
                </a:solidFill>
              </a:rPr>
              <a:t>• Прием теоретических экзаменов </a:t>
            </a:r>
            <a:r>
              <a:rPr lang="ru-RU" altLang="ru-RU" sz="1800" b="1" dirty="0">
                <a:solidFill>
                  <a:srgbClr val="0F5CB1"/>
                </a:solidFill>
              </a:rPr>
              <a:t>по эксплуатации машин и оборудования</a:t>
            </a:r>
            <a:r>
              <a:rPr lang="ru-RU" altLang="ru-RU" sz="1800" dirty="0">
                <a:solidFill>
                  <a:srgbClr val="0F5CB1"/>
                </a:solidFill>
              </a:rPr>
              <a:t>, отнесенных к квалификации тракториста-машиниста </a:t>
            </a:r>
            <a:r>
              <a:rPr lang="ru-RU" altLang="ru-RU" sz="1800" b="1" dirty="0">
                <a:solidFill>
                  <a:srgbClr val="0F5CB1"/>
                </a:solidFill>
              </a:rPr>
              <a:t>категорий </a:t>
            </a:r>
            <a:r>
              <a:rPr lang="en-US" altLang="ru-RU" sz="1800" b="1" dirty="0">
                <a:solidFill>
                  <a:srgbClr val="0F5CB1"/>
                </a:solidFill>
              </a:rPr>
              <a:t>B,</a:t>
            </a:r>
            <a:r>
              <a:rPr lang="ru-RU" altLang="ru-RU" sz="1800" b="1" dirty="0">
                <a:solidFill>
                  <a:srgbClr val="0F5CB1"/>
                </a:solidFill>
              </a:rPr>
              <a:t> </a:t>
            </a:r>
            <a:r>
              <a:rPr lang="en-US" altLang="ru-RU" sz="1800" b="1" dirty="0">
                <a:solidFill>
                  <a:srgbClr val="0F5CB1"/>
                </a:solidFill>
              </a:rPr>
              <a:t>C,</a:t>
            </a:r>
            <a:r>
              <a:rPr lang="ru-RU" altLang="ru-RU" sz="1800" b="1" dirty="0">
                <a:solidFill>
                  <a:srgbClr val="0F5CB1"/>
                </a:solidFill>
              </a:rPr>
              <a:t> </a:t>
            </a:r>
            <a:r>
              <a:rPr lang="en-US" altLang="ru-RU" sz="1800" b="1" dirty="0">
                <a:solidFill>
                  <a:srgbClr val="0F5CB1"/>
                </a:solidFill>
              </a:rPr>
              <a:t>D, E </a:t>
            </a:r>
            <a:r>
              <a:rPr lang="ru-RU" altLang="ru-RU" sz="1800" dirty="0">
                <a:solidFill>
                  <a:srgbClr val="0F5CB1"/>
                </a:solidFill>
              </a:rPr>
              <a:t>по утвержденным Министерством сельского хозяйства Российской Федерации экзаменационным билетам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800" dirty="0">
                <a:solidFill>
                  <a:srgbClr val="0F5CB1"/>
                </a:solidFill>
              </a:rPr>
              <a:t>• Прием теоретических экзаменов </a:t>
            </a:r>
            <a:r>
              <a:rPr lang="ru-RU" altLang="ru-RU" sz="1800" b="1" dirty="0">
                <a:solidFill>
                  <a:srgbClr val="0F5CB1"/>
                </a:solidFill>
              </a:rPr>
              <a:t>по правилам дорожного движения </a:t>
            </a:r>
            <a:r>
              <a:rPr lang="ru-RU" altLang="ru-RU" sz="1800" dirty="0">
                <a:solidFill>
                  <a:srgbClr val="0F5CB1"/>
                </a:solidFill>
              </a:rPr>
              <a:t>для водителей самоходных машин по утвержденным Министерством сельского хозяйства Российской Федерации экзаменационным билетам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800" dirty="0">
                <a:solidFill>
                  <a:srgbClr val="0F5CB1"/>
                </a:solidFill>
              </a:rPr>
              <a:t>• Прием теоретических экзаменов </a:t>
            </a:r>
            <a:r>
              <a:rPr lang="ru-RU" altLang="ru-RU" sz="1800" b="1" dirty="0">
                <a:solidFill>
                  <a:srgbClr val="0F5CB1"/>
                </a:solidFill>
              </a:rPr>
              <a:t>по безопасной эксплуатации </a:t>
            </a:r>
            <a:r>
              <a:rPr lang="ru-RU" altLang="ru-RU" sz="1800" dirty="0">
                <a:solidFill>
                  <a:srgbClr val="0F5CB1"/>
                </a:solidFill>
              </a:rPr>
              <a:t>самоходных машин по профессиям тракторист, машинист экскаватора, бульдозера, водителя погрузчика и др</a:t>
            </a:r>
            <a:r>
              <a:rPr lang="ru-RU" altLang="ru-RU" sz="1800" dirty="0" smtClean="0">
                <a:solidFill>
                  <a:srgbClr val="0F5CB1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800" dirty="0">
                <a:solidFill>
                  <a:srgbClr val="0F5CB1"/>
                </a:solidFill>
              </a:rPr>
              <a:t>• </a:t>
            </a:r>
            <a:r>
              <a:rPr lang="ru-RU" altLang="ru-RU" sz="1800" dirty="0" smtClean="0">
                <a:solidFill>
                  <a:srgbClr val="0F5CB1"/>
                </a:solidFill>
              </a:rPr>
              <a:t>Учет </a:t>
            </a:r>
            <a:r>
              <a:rPr lang="ru-RU" altLang="ru-RU" sz="1800" dirty="0">
                <a:solidFill>
                  <a:srgbClr val="0F5CB1"/>
                </a:solidFill>
              </a:rPr>
              <a:t>результатов </a:t>
            </a:r>
            <a:r>
              <a:rPr lang="ru-RU" altLang="ru-RU" sz="1800" dirty="0" smtClean="0">
                <a:solidFill>
                  <a:srgbClr val="0F5CB1"/>
                </a:solidFill>
              </a:rPr>
              <a:t>практических экзаменов</a:t>
            </a:r>
            <a:endParaRPr lang="en-US" altLang="ru-RU" sz="1800" dirty="0">
              <a:solidFill>
                <a:srgbClr val="0F5C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2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450013"/>
            <a:ext cx="91408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2600650" y="209561"/>
            <a:ext cx="6287763" cy="39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B0F0"/>
                </a:solidFill>
              </a:rPr>
              <a:t>Общие возможности АИС «ДОПУСК ГТН»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473077" y="1874485"/>
            <a:ext cx="8275504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3375" indent="-1571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800" dirty="0">
                <a:solidFill>
                  <a:srgbClr val="0F5CB1"/>
                </a:solidFill>
              </a:rPr>
              <a:t>• Планирование учебного процесса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800" dirty="0">
                <a:solidFill>
                  <a:srgbClr val="0F5CB1"/>
                </a:solidFill>
              </a:rPr>
              <a:t>• </a:t>
            </a:r>
            <a:r>
              <a:rPr lang="ru-RU" altLang="ru-RU" sz="1800" dirty="0" smtClean="0">
                <a:solidFill>
                  <a:srgbClr val="0F5CB1"/>
                </a:solidFill>
              </a:rPr>
              <a:t>Размещение </a:t>
            </a:r>
            <a:r>
              <a:rPr lang="ru-RU" altLang="ru-RU" sz="1800" dirty="0">
                <a:solidFill>
                  <a:srgbClr val="0F5CB1"/>
                </a:solidFill>
              </a:rPr>
              <a:t>различных </a:t>
            </a:r>
            <a:r>
              <a:rPr lang="ru-RU" altLang="ru-RU" sz="1800" dirty="0" smtClean="0">
                <a:solidFill>
                  <a:srgbClr val="0F5CB1"/>
                </a:solidFill>
              </a:rPr>
              <a:t>нормативных документов и учебных </a:t>
            </a:r>
            <a:r>
              <a:rPr lang="ru-RU" altLang="ru-RU" sz="1800" dirty="0">
                <a:solidFill>
                  <a:srgbClr val="0F5CB1"/>
                </a:solidFill>
              </a:rPr>
              <a:t>материалов, включая видео-материалы, аудио-материалы, изображения, учебные пособия и документы в любых форматах, например, MS </a:t>
            </a:r>
            <a:r>
              <a:rPr lang="ru-RU" altLang="ru-RU" sz="1800" dirty="0" err="1">
                <a:solidFill>
                  <a:srgbClr val="0F5CB1"/>
                </a:solidFill>
              </a:rPr>
              <a:t>Word</a:t>
            </a:r>
            <a:r>
              <a:rPr lang="ru-RU" altLang="ru-RU" sz="1800" dirty="0">
                <a:solidFill>
                  <a:srgbClr val="0F5CB1"/>
                </a:solidFill>
              </a:rPr>
              <a:t>, </a:t>
            </a:r>
            <a:r>
              <a:rPr lang="ru-RU" altLang="ru-RU" sz="1800" dirty="0" err="1">
                <a:solidFill>
                  <a:srgbClr val="0F5CB1"/>
                </a:solidFill>
              </a:rPr>
              <a:t>Adobe</a:t>
            </a:r>
            <a:r>
              <a:rPr lang="ru-RU" altLang="ru-RU" sz="1800" dirty="0">
                <a:solidFill>
                  <a:srgbClr val="0F5CB1"/>
                </a:solidFill>
              </a:rPr>
              <a:t> PDF и т.д.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800" dirty="0">
                <a:solidFill>
                  <a:srgbClr val="0F5CB1"/>
                </a:solidFill>
              </a:rPr>
              <a:t>• </a:t>
            </a:r>
            <a:r>
              <a:rPr lang="ru-RU" altLang="ru-RU" sz="1800" dirty="0" smtClean="0">
                <a:solidFill>
                  <a:srgbClr val="0F5CB1"/>
                </a:solidFill>
              </a:rPr>
              <a:t>Контроль </a:t>
            </a:r>
            <a:r>
              <a:rPr lang="ru-RU" altLang="ru-RU" sz="1800" dirty="0">
                <a:solidFill>
                  <a:srgbClr val="0F5CB1"/>
                </a:solidFill>
              </a:rPr>
              <a:t>знаний при дистанционном и очном обучении с гибко настраиваемыми параметрами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800" dirty="0">
                <a:solidFill>
                  <a:srgbClr val="0F5CB1"/>
                </a:solidFill>
              </a:rPr>
              <a:t>• </a:t>
            </a:r>
            <a:r>
              <a:rPr lang="ru-RU" altLang="ru-RU" sz="1800" dirty="0" smtClean="0">
                <a:solidFill>
                  <a:srgbClr val="0F5CB1"/>
                </a:solidFill>
              </a:rPr>
              <a:t>Полный </a:t>
            </a:r>
            <a:r>
              <a:rPr lang="ru-RU" altLang="ru-RU" sz="1800" dirty="0">
                <a:solidFill>
                  <a:srgbClr val="0F5CB1"/>
                </a:solidFill>
              </a:rPr>
              <a:t>контроль над процессом дистанционного обучения со стороны </a:t>
            </a:r>
            <a:r>
              <a:rPr lang="ru-RU" altLang="ru-RU" sz="1800" dirty="0" smtClean="0">
                <a:solidFill>
                  <a:srgbClr val="0F5CB1"/>
                </a:solidFill>
              </a:rPr>
              <a:t>образовательного учреждения</a:t>
            </a:r>
            <a:endParaRPr lang="ru-RU" altLang="ru-RU" sz="1800" dirty="0">
              <a:solidFill>
                <a:srgbClr val="0F5CB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800" dirty="0">
                <a:solidFill>
                  <a:srgbClr val="0F5CB1"/>
                </a:solidFill>
              </a:rPr>
              <a:t>• </a:t>
            </a:r>
            <a:r>
              <a:rPr lang="ru-RU" altLang="ru-RU" sz="1800" dirty="0" smtClean="0">
                <a:solidFill>
                  <a:srgbClr val="0F5CB1"/>
                </a:solidFill>
              </a:rPr>
              <a:t>Индивидуальное </a:t>
            </a:r>
            <a:r>
              <a:rPr lang="ru-RU" altLang="ru-RU" sz="1800" dirty="0">
                <a:solidFill>
                  <a:srgbClr val="0F5CB1"/>
                </a:solidFill>
              </a:rPr>
              <a:t>или групповое консультирование в электронном виде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ru-RU" altLang="ru-RU" sz="1800" dirty="0">
                <a:solidFill>
                  <a:srgbClr val="0F5CB1"/>
                </a:solidFill>
              </a:rPr>
              <a:t>• </a:t>
            </a:r>
            <a:r>
              <a:rPr lang="ru-RU" altLang="ru-RU" sz="1800" dirty="0" smtClean="0">
                <a:solidFill>
                  <a:srgbClr val="0F5CB1"/>
                </a:solidFill>
              </a:rPr>
              <a:t>Возможность </a:t>
            </a:r>
            <a:r>
              <a:rPr lang="ru-RU" altLang="ru-RU" sz="1800" dirty="0" err="1">
                <a:solidFill>
                  <a:srgbClr val="0F5CB1"/>
                </a:solidFill>
              </a:rPr>
              <a:t>on-line</a:t>
            </a:r>
            <a:r>
              <a:rPr lang="ru-RU" altLang="ru-RU" sz="1800" dirty="0">
                <a:solidFill>
                  <a:srgbClr val="0F5CB1"/>
                </a:solidFill>
              </a:rPr>
              <a:t> трансляции процесса приема экзаменов</a:t>
            </a:r>
          </a:p>
        </p:txBody>
      </p:sp>
    </p:spTree>
    <p:extLst>
      <p:ext uri="{BB962C8B-B14F-4D97-AF65-F5344CB8AC3E}">
        <p14:creationId xmlns:p14="http://schemas.microsoft.com/office/powerpoint/2010/main" val="32666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744</Words>
  <Application>Microsoft Office PowerPoint</Application>
  <PresentationFormat>Экран (4:3)</PresentationFormat>
  <Paragraphs>92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Microsoft YaHei</vt:lpstr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Цай</dc:creator>
  <cp:lastModifiedBy>Екатерина Носкова</cp:lastModifiedBy>
  <cp:revision>45</cp:revision>
  <dcterms:created xsi:type="dcterms:W3CDTF">2016-06-06T10:35:44Z</dcterms:created>
  <dcterms:modified xsi:type="dcterms:W3CDTF">2020-10-26T11:33:43Z</dcterms:modified>
</cp:coreProperties>
</file>